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Quattrocento" panose="02020502030000000404" pitchFamily="18" charset="0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3332"/>
    <a:srgbClr val="EEAF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0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1661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7" y="7749541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7" y="7749541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7" y="7749541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7" y="7749541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7" y="7749541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7" y="7749541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7" y="7749541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7" y="7749541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3332">
            <a:alpha val="93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394" rtl="0" eaLnBrk="1" latinLnBrk="0" hangingPunct="1"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8" indent="-342898" algn="l" defTabSz="91439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46" indent="-285748" algn="l" defTabSz="914394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93" indent="-228599" algn="l" defTabSz="914394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9" indent="-228599" algn="l" defTabSz="91439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87" indent="-228599" algn="l" defTabSz="91439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84" indent="-228599" algn="l" defTabSz="91439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81" indent="-228599" algn="l" defTabSz="91439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78" indent="-228599" algn="l" defTabSz="91439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76" indent="-228599" algn="l" defTabSz="91439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7" algn="l" defTabSz="9143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9143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2" algn="l" defTabSz="9143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8" algn="l" defTabSz="9143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9143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2" algn="l" defTabSz="9143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9143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91439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43840" y="1338026"/>
            <a:ext cx="14142720" cy="5553551"/>
          </a:xfrm>
          <a:prstGeom prst="roundRect">
            <a:avLst>
              <a:gd name="adj" fmla="val 625"/>
            </a:avLst>
          </a:prstGeom>
          <a:solidFill>
            <a:srgbClr val="123332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" y="1338026"/>
            <a:ext cx="5303520" cy="55535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57222" y="2259806"/>
            <a:ext cx="7219475" cy="1361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350"/>
              </a:lnSpc>
            </a:pPr>
            <a:r>
              <a:rPr lang="en-US" sz="425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Sentiment Analysis of IMDB Movie Reviews</a:t>
            </a:r>
            <a:endParaRPr lang="en-US" sz="4250" dirty="0"/>
          </a:p>
        </p:txBody>
      </p:sp>
      <p:sp>
        <p:nvSpPr>
          <p:cNvPr id="5" name="Text 2"/>
          <p:cNvSpPr/>
          <p:nvPr/>
        </p:nvSpPr>
        <p:spPr>
          <a:xfrm>
            <a:off x="6357222" y="3967996"/>
            <a:ext cx="7219475" cy="740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Understanding audience sentiment and its relationship with movie ratings.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6357222" y="4968835"/>
            <a:ext cx="7219475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Presented by Sarthak Raut &amp; Rutuja Belkare AIML 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6357222" y="5599390"/>
            <a:ext cx="7219475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12/03/2025.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25807" y="243841"/>
            <a:ext cx="13178671" cy="7771567"/>
          </a:xfrm>
          <a:prstGeom prst="roundRect">
            <a:avLst>
              <a:gd name="adj" fmla="val 416"/>
            </a:avLst>
          </a:prstGeom>
          <a:solidFill>
            <a:srgbClr val="123332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2431" y="243841"/>
            <a:ext cx="4941927" cy="7771567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1868" y="2423161"/>
            <a:ext cx="4403050" cy="341292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80423" y="836772"/>
            <a:ext cx="6727388" cy="1268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950"/>
              </a:lnSpc>
            </a:pPr>
            <a:r>
              <a:rPr lang="en-US" sz="39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Introduction to Sentiment Analysis</a:t>
            </a:r>
            <a:endParaRPr lang="en-US" sz="3950" dirty="0"/>
          </a:p>
        </p:txBody>
      </p:sp>
      <p:sp>
        <p:nvSpPr>
          <p:cNvPr id="6" name="Text 2"/>
          <p:cNvSpPr/>
          <p:nvPr/>
        </p:nvSpPr>
        <p:spPr>
          <a:xfrm>
            <a:off x="1480424" y="2644022"/>
            <a:ext cx="3099911" cy="63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9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What is Sentiment Analysis?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480424" y="3493771"/>
            <a:ext cx="3099911" cy="10347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Sentiment Analysis is a </a:t>
            </a:r>
            <a:r>
              <a:rPr lang="en-US" sz="16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Natural Language Processing (NLP)</a:t>
            </a: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technique.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1480424" y="4722494"/>
            <a:ext cx="3099911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It determines emotional tone in text.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1480424" y="5606296"/>
            <a:ext cx="3099911" cy="10347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Used in customer feedback, reviews, and social media analysis.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5113973" y="2644022"/>
            <a:ext cx="3101340" cy="63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9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Why Analyze IMDB Reviews?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5113973" y="3493770"/>
            <a:ext cx="3101340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IMDB contains </a:t>
            </a:r>
            <a:r>
              <a:rPr lang="en-US" sz="16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millions of user reviews</a:t>
            </a: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It's an ideal dataset.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5113973" y="4377571"/>
            <a:ext cx="3101340" cy="10347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Helps understand audience perceptions and predict movie success.</a:t>
            </a:r>
            <a:endParaRPr lang="en-US" sz="1650" dirty="0"/>
          </a:p>
        </p:txBody>
      </p:sp>
      <p:sp>
        <p:nvSpPr>
          <p:cNvPr id="13" name="Text 9"/>
          <p:cNvSpPr/>
          <p:nvPr/>
        </p:nvSpPr>
        <p:spPr>
          <a:xfrm>
            <a:off x="1480423" y="7077551"/>
            <a:ext cx="6727388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objectives are classifying reviews and visualizing insights.</a:t>
            </a: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43840" y="1435061"/>
            <a:ext cx="14142720" cy="5359360"/>
          </a:xfrm>
          <a:prstGeom prst="roundRect">
            <a:avLst>
              <a:gd name="adj" fmla="val 648"/>
            </a:avLst>
          </a:prstGeom>
          <a:solidFill>
            <a:srgbClr val="123332"/>
          </a:solidFill>
          <a:ln/>
        </p:spPr>
      </p:sp>
      <p:sp>
        <p:nvSpPr>
          <p:cNvPr id="3" name="Text 1"/>
          <p:cNvSpPr/>
          <p:nvPr/>
        </p:nvSpPr>
        <p:spPr>
          <a:xfrm>
            <a:off x="1053703" y="2071330"/>
            <a:ext cx="5444728" cy="680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350"/>
              </a:lnSpc>
            </a:pPr>
            <a:r>
              <a:rPr lang="en-US" sz="42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Dataset and Tools</a:t>
            </a:r>
            <a:endParaRPr lang="en-US" sz="4250" dirty="0"/>
          </a:p>
        </p:txBody>
      </p:sp>
      <p:sp>
        <p:nvSpPr>
          <p:cNvPr id="4" name="Text 2"/>
          <p:cNvSpPr/>
          <p:nvPr/>
        </p:nvSpPr>
        <p:spPr>
          <a:xfrm>
            <a:off x="1053703" y="3330298"/>
            <a:ext cx="272236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1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Dataset Overview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1053703" y="3901916"/>
            <a:ext cx="597920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dataset is sourced from IMDB movie reviews.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1053703" y="4480441"/>
            <a:ext cx="597920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It includes movie reviews (text) and ratings (1-10).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7605117" y="3330298"/>
            <a:ext cx="272236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1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Libraries Used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605118" y="3901916"/>
            <a:ext cx="597920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8" indent="-342898">
              <a:lnSpc>
                <a:spcPts val="2900"/>
              </a:lnSpc>
              <a:buSzPct val="100000"/>
              <a:buChar char="•"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pandas: Data loading &amp; processing</a:t>
            </a: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7605118" y="4353163"/>
            <a:ext cx="597920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8" indent="-342898">
              <a:lnSpc>
                <a:spcPts val="2900"/>
              </a:lnSpc>
              <a:buSzPct val="100000"/>
              <a:buChar char="•"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numpy: Numerical computations</a:t>
            </a: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7605118" y="4804410"/>
            <a:ext cx="597920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8" indent="-342898">
              <a:lnSpc>
                <a:spcPts val="2900"/>
              </a:lnSpc>
              <a:buSzPct val="100000"/>
              <a:buChar char="•"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matplotlib, seaborn: Data visualization</a:t>
            </a: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7605118" y="5255657"/>
            <a:ext cx="597920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8" indent="-342898">
              <a:lnSpc>
                <a:spcPts val="2900"/>
              </a:lnSpc>
              <a:buSzPct val="100000"/>
              <a:buChar char="•"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textblob: Sentiment analysis</a:t>
            </a: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7605118" y="5706904"/>
            <a:ext cx="597920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98" indent="-342898">
              <a:lnSpc>
                <a:spcPts val="2900"/>
              </a:lnSpc>
              <a:buSzPct val="100000"/>
              <a:buChar char="•"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wordcloud: Text visualization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86658" y="243840"/>
            <a:ext cx="12856964" cy="7785378"/>
          </a:xfrm>
          <a:prstGeom prst="roundRect">
            <a:avLst>
              <a:gd name="adj" fmla="val 405"/>
            </a:avLst>
          </a:prstGeom>
          <a:solidFill>
            <a:srgbClr val="123332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658" y="243841"/>
            <a:ext cx="12856964" cy="2629495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082" y="724138"/>
            <a:ext cx="9144000" cy="16687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22822" y="3451742"/>
            <a:ext cx="4949666" cy="618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38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Methodology</a:t>
            </a:r>
            <a:endParaRPr lang="en-US" sz="38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2822" y="4385906"/>
            <a:ext cx="3794879" cy="84141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833086" y="5542837"/>
            <a:ext cx="3330416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Loading &amp; Preprocessing</a:t>
            </a:r>
            <a:endParaRPr lang="en-US" sz="1900" dirty="0"/>
          </a:p>
        </p:txBody>
      </p:sp>
      <p:sp>
        <p:nvSpPr>
          <p:cNvPr id="8" name="Text 3"/>
          <p:cNvSpPr/>
          <p:nvPr/>
        </p:nvSpPr>
        <p:spPr>
          <a:xfrm>
            <a:off x="1833086" y="5978367"/>
            <a:ext cx="337435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Load dataset using pandas.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1833086" y="6441163"/>
            <a:ext cx="3374350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Remove stopwords, special characters, and unnecessary text.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7701" y="4385906"/>
            <a:ext cx="3794879" cy="8414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627966" y="5542837"/>
            <a:ext cx="2474833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Sentiment Calculation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5627965" y="5978367"/>
            <a:ext cx="3374350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 TextBlob to compute sentiment polarity (-1 to +1).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12581" y="4385906"/>
            <a:ext cx="3794879" cy="8414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422844" y="5542837"/>
            <a:ext cx="2835116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Sentiment Categorization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9422844" y="5978367"/>
            <a:ext cx="337435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Positive (Score &gt; 0)</a:t>
            </a:r>
            <a:endParaRPr lang="en-US" sz="1650" dirty="0"/>
          </a:p>
        </p:txBody>
      </p:sp>
      <p:sp>
        <p:nvSpPr>
          <p:cNvPr id="16" name="Text 9"/>
          <p:cNvSpPr/>
          <p:nvPr/>
        </p:nvSpPr>
        <p:spPr>
          <a:xfrm>
            <a:off x="9422844" y="6441163"/>
            <a:ext cx="337435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Negative (Score &lt; 0)</a:t>
            </a:r>
            <a:endParaRPr lang="en-US" sz="1650" dirty="0"/>
          </a:p>
        </p:txBody>
      </p:sp>
      <p:sp>
        <p:nvSpPr>
          <p:cNvPr id="17" name="Text 10"/>
          <p:cNvSpPr/>
          <p:nvPr/>
        </p:nvSpPr>
        <p:spPr>
          <a:xfrm>
            <a:off x="9422844" y="6903959"/>
            <a:ext cx="337435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Neutral (Score = 0)</a:t>
            </a: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43840" y="1338026"/>
            <a:ext cx="14142720" cy="5553551"/>
          </a:xfrm>
          <a:prstGeom prst="roundRect">
            <a:avLst>
              <a:gd name="adj" fmla="val 625"/>
            </a:avLst>
          </a:prstGeom>
          <a:solidFill>
            <a:srgbClr val="123332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" y="1338026"/>
            <a:ext cx="5303520" cy="55535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57224" y="1976438"/>
            <a:ext cx="5640705" cy="680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350"/>
              </a:lnSpc>
            </a:pPr>
            <a:r>
              <a:rPr lang="en-US" sz="42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Sentiment Distribution</a:t>
            </a:r>
            <a:endParaRPr lang="en-US" sz="4250" dirty="0"/>
          </a:p>
        </p:txBody>
      </p:sp>
      <p:sp>
        <p:nvSpPr>
          <p:cNvPr id="5" name="Text 2"/>
          <p:cNvSpPr/>
          <p:nvPr/>
        </p:nvSpPr>
        <p:spPr>
          <a:xfrm>
            <a:off x="6357223" y="3235404"/>
            <a:ext cx="3327440" cy="6805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1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Sentiment Distribution (Bar Chart)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357223" y="4147304"/>
            <a:ext cx="332744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Majority of reviews are positive.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6357223" y="4725829"/>
            <a:ext cx="332744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Negative reviews are fewer.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6357223" y="5304353"/>
            <a:ext cx="3327440" cy="740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Negative reviews correlate with low ratings.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10256878" y="3235405"/>
            <a:ext cx="272236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1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Word Cloud Analysis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0256878" y="3807023"/>
            <a:ext cx="332744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Positive Reviews: love, amazing.</a:t>
            </a:r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10256878" y="4385549"/>
            <a:ext cx="3327440" cy="740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Negative Reviews: boring, worst.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279327" y="260034"/>
            <a:ext cx="12071628" cy="7709416"/>
          </a:xfrm>
          <a:prstGeom prst="roundRect">
            <a:avLst>
              <a:gd name="adj" fmla="val 384"/>
            </a:avLst>
          </a:prstGeom>
          <a:solidFill>
            <a:srgbClr val="123332"/>
          </a:solidFill>
          <a:ln/>
        </p:spPr>
      </p:sp>
      <p:sp>
        <p:nvSpPr>
          <p:cNvPr id="3" name="Text 1"/>
          <p:cNvSpPr/>
          <p:nvPr/>
        </p:nvSpPr>
        <p:spPr>
          <a:xfrm>
            <a:off x="1970603" y="803197"/>
            <a:ext cx="4647367" cy="580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50"/>
              </a:lnSpc>
            </a:pPr>
            <a:r>
              <a:rPr lang="en-US" sz="3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Sentiment vs. Ratings</a:t>
            </a:r>
            <a:endParaRPr lang="en-US" sz="3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604" y="1778914"/>
            <a:ext cx="9123760" cy="510921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70604" y="7110293"/>
            <a:ext cx="10689074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chart shows sentiment category vs. rating distribution.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43840" y="1230273"/>
            <a:ext cx="14142720" cy="5769054"/>
          </a:xfrm>
          <a:prstGeom prst="roundRect">
            <a:avLst>
              <a:gd name="adj" fmla="val 602"/>
            </a:avLst>
          </a:prstGeom>
          <a:solidFill>
            <a:srgbClr val="123332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" y="1230273"/>
            <a:ext cx="5303520" cy="576905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57224" y="1866543"/>
            <a:ext cx="7060287" cy="680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350"/>
              </a:lnSpc>
            </a:pPr>
            <a:r>
              <a:rPr lang="en-US" sz="42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Limitations &amp; Improvements</a:t>
            </a:r>
            <a:endParaRPr lang="en-US" sz="4250" dirty="0"/>
          </a:p>
        </p:txBody>
      </p:sp>
      <p:sp>
        <p:nvSpPr>
          <p:cNvPr id="5" name="Shape 2"/>
          <p:cNvSpPr/>
          <p:nvPr/>
        </p:nvSpPr>
        <p:spPr>
          <a:xfrm>
            <a:off x="6357224" y="3154443"/>
            <a:ext cx="520541" cy="520541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6" name="Text 3"/>
          <p:cNvSpPr/>
          <p:nvPr/>
        </p:nvSpPr>
        <p:spPr>
          <a:xfrm>
            <a:off x="6454200" y="3210581"/>
            <a:ext cx="326588" cy="408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550"/>
              </a:lnSpc>
            </a:pPr>
            <a:r>
              <a:rPr lang="en-US" sz="2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7109103" y="3154443"/>
            <a:ext cx="272236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Limitations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109104" y="3633549"/>
            <a:ext cx="646759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Basic NLP model - TextBlob lacks context.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7109104" y="4142661"/>
            <a:ext cx="646759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Doesn't detect sarcasm effectively.</a:t>
            </a:r>
            <a:endParaRPr lang="en-US" dirty="0"/>
          </a:p>
        </p:txBody>
      </p:sp>
      <p:sp>
        <p:nvSpPr>
          <p:cNvPr id="10" name="Shape 7"/>
          <p:cNvSpPr/>
          <p:nvPr/>
        </p:nvSpPr>
        <p:spPr>
          <a:xfrm>
            <a:off x="6357224" y="5004555"/>
            <a:ext cx="520541" cy="520541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6454200" y="5060692"/>
            <a:ext cx="326588" cy="408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550"/>
              </a:lnSpc>
            </a:pPr>
            <a:r>
              <a:rPr lang="en-US" sz="2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7109103" y="5004555"/>
            <a:ext cx="272236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Future Enhancements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109104" y="5483662"/>
            <a:ext cx="646759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 Advanced NLP models like BERT, VADER.</a:t>
            </a:r>
            <a:endParaRPr lang="en-US" dirty="0"/>
          </a:p>
        </p:txBody>
      </p:sp>
      <p:sp>
        <p:nvSpPr>
          <p:cNvPr id="14" name="Text 11"/>
          <p:cNvSpPr/>
          <p:nvPr/>
        </p:nvSpPr>
        <p:spPr>
          <a:xfrm>
            <a:off x="7109104" y="5992773"/>
            <a:ext cx="646759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Improve Context Handling.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43840" y="1145264"/>
            <a:ext cx="14142720" cy="5938957"/>
          </a:xfrm>
          <a:prstGeom prst="roundRect">
            <a:avLst>
              <a:gd name="adj" fmla="val 584"/>
            </a:avLst>
          </a:prstGeom>
          <a:solidFill>
            <a:srgbClr val="123332"/>
          </a:solidFill>
          <a:ln/>
        </p:spPr>
      </p:sp>
      <p:sp>
        <p:nvSpPr>
          <p:cNvPr id="3" name="Text 1"/>
          <p:cNvSpPr/>
          <p:nvPr/>
        </p:nvSpPr>
        <p:spPr>
          <a:xfrm>
            <a:off x="1053705" y="1781532"/>
            <a:ext cx="6014085" cy="680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350"/>
              </a:lnSpc>
            </a:pPr>
            <a:r>
              <a:rPr lang="en-US" sz="42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Conclusion &amp; Thank You</a:t>
            </a:r>
            <a:endParaRPr lang="en-US" sz="4250" dirty="0"/>
          </a:p>
        </p:txBody>
      </p:sp>
      <p:sp>
        <p:nvSpPr>
          <p:cNvPr id="4" name="Text 2"/>
          <p:cNvSpPr/>
          <p:nvPr/>
        </p:nvSpPr>
        <p:spPr>
          <a:xfrm>
            <a:off x="1053703" y="2924889"/>
            <a:ext cx="1252299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Sentiment analysis shows a strong correlation.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1053703" y="3555444"/>
            <a:ext cx="1252299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Word clouds highlight frequently used words.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1053703" y="4185999"/>
            <a:ext cx="1252299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Insights can help filmmakers and platforms.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1053703" y="4816555"/>
            <a:ext cx="1252299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Sentiment analysis provides valuable insights.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1053703" y="5447109"/>
            <a:ext cx="1252299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It can help improve movie content.</a:t>
            </a: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1053703" y="6077664"/>
            <a:ext cx="1252299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Thank You!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pan dir="u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33</TotalTime>
  <Words>348</Words>
  <Application>Microsoft Office PowerPoint</Application>
  <PresentationFormat>Custom</PresentationFormat>
  <Paragraphs>67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Quattrocento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Sarthak Raut</cp:lastModifiedBy>
  <cp:revision>3</cp:revision>
  <dcterms:created xsi:type="dcterms:W3CDTF">2025-03-11T17:20:34Z</dcterms:created>
  <dcterms:modified xsi:type="dcterms:W3CDTF">2025-03-11T17:59:23Z</dcterms:modified>
</cp:coreProperties>
</file>